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8"/>
  </p:notesMasterIdLst>
  <p:handoutMasterIdLst>
    <p:handoutMasterId r:id="rId9"/>
  </p:handoutMasterIdLst>
  <p:sldIdLst>
    <p:sldId id="317" r:id="rId2"/>
    <p:sldId id="319" r:id="rId3"/>
    <p:sldId id="313" r:id="rId4"/>
    <p:sldId id="315" r:id="rId5"/>
    <p:sldId id="314" r:id="rId6"/>
    <p:sldId id="318"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 Herrad" initials="SH" lastIdx="4" clrIdx="0"/>
  <p:cmAuthor id="2" name="Karen Fisher" initials="KF" lastIdx="1" clrIdx="1">
    <p:extLst>
      <p:ext uri="{19B8F6BF-5375-455C-9EA6-DF929625EA0E}">
        <p15:presenceInfo xmlns:p15="http://schemas.microsoft.com/office/powerpoint/2012/main" userId="S-1-5-21-1457788125-4204629122-2933636250-1831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6"/>
    <a:srgbClr val="254A75"/>
    <a:srgbClr val="317DA9"/>
    <a:srgbClr val="4D4D4D"/>
    <a:srgbClr val="7F7F7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88187" autoAdjust="0"/>
  </p:normalViewPr>
  <p:slideViewPr>
    <p:cSldViewPr snapToGrid="0">
      <p:cViewPr varScale="1">
        <p:scale>
          <a:sx n="63" d="100"/>
          <a:sy n="63" d="100"/>
        </p:scale>
        <p:origin x="696" y="6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7" d="100"/>
          <a:sy n="97" d="100"/>
        </p:scale>
        <p:origin x="353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09B3A3-48B8-4C75-822C-CCBA0DD1DDFF}" type="datetimeFigureOut">
              <a:rPr lang="de-DE" smtClean="0"/>
              <a:t>20.05.2020</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30890A-92F4-4EB2-A283-A4605D62CEBA}" type="slidenum">
              <a:rPr lang="de-DE" smtClean="0"/>
              <a:t>‹Nr.›</a:t>
            </a:fld>
            <a:endParaRPr lang="de-DE"/>
          </a:p>
        </p:txBody>
      </p:sp>
    </p:spTree>
    <p:extLst>
      <p:ext uri="{BB962C8B-B14F-4D97-AF65-F5344CB8AC3E}">
        <p14:creationId xmlns:p14="http://schemas.microsoft.com/office/powerpoint/2010/main" val="33863071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8CC839-F77F-4E6E-9E2B-D184392893F3}" type="datetimeFigureOut">
              <a:rPr lang="de-DE" smtClean="0"/>
              <a:t>20.05.2020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B7B19-5463-4793-8502-C4AE61E0D1E4}" type="slidenum">
              <a:rPr lang="de-DE" smtClean="0"/>
              <a:t>‹Nr.›</a:t>
            </a:fld>
            <a:endParaRPr lang="de-DE"/>
          </a:p>
        </p:txBody>
      </p:sp>
    </p:spTree>
    <p:extLst>
      <p:ext uri="{BB962C8B-B14F-4D97-AF65-F5344CB8AC3E}">
        <p14:creationId xmlns:p14="http://schemas.microsoft.com/office/powerpoint/2010/main" val="4030522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1.bin"/><Relationship Id="rId7"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 Id="rId9"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elfolie">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
            <a:ext cx="12192000" cy="6860032"/>
          </a:xfrm>
          <a:prstGeom prst="rect">
            <a:avLst/>
          </a:prstGeom>
        </p:spPr>
      </p:pic>
      <p:sp>
        <p:nvSpPr>
          <p:cNvPr id="3" name="Rechteck 2"/>
          <p:cNvSpPr/>
          <p:nvPr userDrawn="1"/>
        </p:nvSpPr>
        <p:spPr bwMode="auto">
          <a:xfrm>
            <a:off x="0" y="5636302"/>
            <a:ext cx="12192000" cy="1221698"/>
          </a:xfrm>
          <a:prstGeom prst="rect">
            <a:avLst/>
          </a:prstGeom>
          <a:solidFill>
            <a:schemeClr val="bg1"/>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9" name="Titel 8"/>
          <p:cNvSpPr>
            <a:spLocks noGrp="1"/>
          </p:cNvSpPr>
          <p:nvPr>
            <p:ph type="title" hasCustomPrompt="1"/>
          </p:nvPr>
        </p:nvSpPr>
        <p:spPr>
          <a:xfrm>
            <a:off x="1019332" y="2204414"/>
            <a:ext cx="10303240" cy="740327"/>
          </a:xfrm>
          <a:prstGeom prst="rect">
            <a:avLst/>
          </a:prstGeom>
        </p:spPr>
        <p:txBody>
          <a:bodyPr anchor="ctr" anchorCtr="0"/>
          <a:lstStyle>
            <a:lvl1pPr algn="l">
              <a:lnSpc>
                <a:spcPct val="100000"/>
              </a:lnSpc>
              <a:defRPr b="1" baseline="0">
                <a:solidFill>
                  <a:srgbClr val="254A75"/>
                </a:solidFill>
              </a:defRPr>
            </a:lvl1pPr>
          </a:lstStyle>
          <a:p>
            <a:r>
              <a:rPr lang="de-DE" dirty="0"/>
              <a:t>Titel der Präsentation</a:t>
            </a:r>
          </a:p>
        </p:txBody>
      </p:sp>
      <p:sp>
        <p:nvSpPr>
          <p:cNvPr id="13" name="Textplatzhalter 12"/>
          <p:cNvSpPr>
            <a:spLocks noGrp="1"/>
          </p:cNvSpPr>
          <p:nvPr>
            <p:ph type="body" sz="quarter" idx="11" hasCustomPrompt="1"/>
          </p:nvPr>
        </p:nvSpPr>
        <p:spPr>
          <a:xfrm>
            <a:off x="1019332" y="2955531"/>
            <a:ext cx="10303240" cy="668851"/>
          </a:xfrm>
          <a:prstGeom prst="rect">
            <a:avLst/>
          </a:prstGeom>
        </p:spPr>
        <p:txBody>
          <a:bodyPr/>
          <a:lstStyle>
            <a:lvl1pPr marL="0" indent="0">
              <a:buNone/>
              <a:defRPr>
                <a:solidFill>
                  <a:srgbClr val="254A75"/>
                </a:solidFill>
              </a:defRPr>
            </a:lvl1pPr>
          </a:lstStyle>
          <a:p>
            <a:pPr lvl="0"/>
            <a:r>
              <a:rPr lang="de-DE" dirty="0"/>
              <a:t>Untertitel</a:t>
            </a:r>
          </a:p>
        </p:txBody>
      </p:sp>
      <p:sp>
        <p:nvSpPr>
          <p:cNvPr id="15" name="Textplatzhalter 14"/>
          <p:cNvSpPr>
            <a:spLocks noGrp="1"/>
          </p:cNvSpPr>
          <p:nvPr>
            <p:ph type="body" sz="quarter" idx="12" hasCustomPrompt="1"/>
          </p:nvPr>
        </p:nvSpPr>
        <p:spPr>
          <a:xfrm>
            <a:off x="1019336" y="4136324"/>
            <a:ext cx="6625648" cy="323246"/>
          </a:xfrm>
          <a:prstGeom prst="rect">
            <a:avLst/>
          </a:prstGeom>
        </p:spPr>
        <p:txBody>
          <a:bodyPr/>
          <a:lstStyle>
            <a:lvl1pPr marL="0" indent="0">
              <a:buNone/>
              <a:defRPr sz="1600" b="1" baseline="0">
                <a:solidFill>
                  <a:srgbClr val="575756"/>
                </a:solidFill>
              </a:defRPr>
            </a:lvl1pPr>
          </a:lstStyle>
          <a:p>
            <a:pPr lvl="0"/>
            <a:r>
              <a:rPr lang="de-DE" dirty="0"/>
              <a:t>Referent</a:t>
            </a:r>
          </a:p>
        </p:txBody>
      </p:sp>
      <p:sp>
        <p:nvSpPr>
          <p:cNvPr id="17" name="Textplatzhalter 16"/>
          <p:cNvSpPr>
            <a:spLocks noGrp="1"/>
          </p:cNvSpPr>
          <p:nvPr>
            <p:ph type="body" sz="quarter" idx="13" hasCustomPrompt="1"/>
          </p:nvPr>
        </p:nvSpPr>
        <p:spPr>
          <a:xfrm>
            <a:off x="1019333" y="4470360"/>
            <a:ext cx="6625651" cy="914400"/>
          </a:xfrm>
          <a:prstGeom prst="rect">
            <a:avLst/>
          </a:prstGeom>
        </p:spPr>
        <p:txBody>
          <a:bodyPr/>
          <a:lstStyle>
            <a:lvl1pPr marL="0" indent="0">
              <a:buNone/>
              <a:defRPr sz="1600" baseline="0"/>
            </a:lvl1pPr>
          </a:lstStyle>
          <a:p>
            <a:pPr lvl="0"/>
            <a:r>
              <a:rPr lang="de-DE" dirty="0"/>
              <a:t>Informationen zum Referenten</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33318" y="5891456"/>
            <a:ext cx="3495720" cy="845964"/>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81178" y="325230"/>
            <a:ext cx="1628156" cy="687225"/>
          </a:xfrm>
          <a:prstGeom prst="rect">
            <a:avLst/>
          </a:prstGeom>
        </p:spPr>
      </p:pic>
    </p:spTree>
    <p:extLst>
      <p:ext uri="{BB962C8B-B14F-4D97-AF65-F5344CB8AC3E}">
        <p14:creationId xmlns:p14="http://schemas.microsoft.com/office/powerpoint/2010/main" val="97909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rgbClr val="FFFFFF"/>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838202" y="1239286"/>
            <a:ext cx="10457033" cy="4957474"/>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2000"/>
            </a:lvl4pPr>
            <a:lvl5pPr>
              <a:defRPr sz="2000"/>
            </a:lvl5pPr>
          </a:lstStyle>
          <a:p>
            <a:pPr lvl="0"/>
            <a:r>
              <a:rPr lang="de-DE"/>
              <a:t>Formatvorlagen des Textmasters bearbeiten</a:t>
            </a:r>
          </a:p>
          <a:p>
            <a:pPr lvl="1"/>
            <a:r>
              <a:rPr lang="de-DE"/>
              <a:t>Zweite Ebene</a:t>
            </a:r>
          </a:p>
          <a:p>
            <a:pPr lvl="2"/>
            <a:r>
              <a:rPr lang="de-DE"/>
              <a:t>Dritte Ebene</a:t>
            </a:r>
          </a:p>
        </p:txBody>
      </p:sp>
      <p:sp>
        <p:nvSpPr>
          <p:cNvPr id="5" name="Titel 4"/>
          <p:cNvSpPr>
            <a:spLocks noGrp="1"/>
          </p:cNvSpPr>
          <p:nvPr>
            <p:ph type="title" hasCustomPrompt="1"/>
          </p:nvPr>
        </p:nvSpPr>
        <p:spPr>
          <a:xfrm>
            <a:off x="838202" y="487765"/>
            <a:ext cx="8222129" cy="498764"/>
          </a:xfrm>
          <a:prstGeom prst="rect">
            <a:avLst/>
          </a:prstGeom>
        </p:spPr>
        <p:txBody>
          <a:bodyPr tIns="72000" bIns="72000" anchor="ctr" anchorCtr="0"/>
          <a:lstStyle>
            <a:lvl1pPr>
              <a:lnSpc>
                <a:spcPct val="100000"/>
              </a:lnSpc>
              <a:defRPr sz="2400" b="1">
                <a:solidFill>
                  <a:srgbClr val="254A75"/>
                </a:solidFill>
                <a:latin typeface="+mn-lt"/>
              </a:defRPr>
            </a:lvl1pPr>
          </a:lstStyle>
          <a:p>
            <a:r>
              <a:rPr lang="de-DE" dirty="0"/>
              <a:t>Durch Klicken bearbeiten</a:t>
            </a:r>
          </a:p>
        </p:txBody>
      </p:sp>
      <p:sp>
        <p:nvSpPr>
          <p:cNvPr id="10" name="Textplatzhalter 9"/>
          <p:cNvSpPr>
            <a:spLocks noGrp="1"/>
          </p:cNvSpPr>
          <p:nvPr>
            <p:ph type="body" sz="quarter" idx="12" hasCustomPrompt="1"/>
          </p:nvPr>
        </p:nvSpPr>
        <p:spPr>
          <a:xfrm>
            <a:off x="1738860" y="6457233"/>
            <a:ext cx="4826832" cy="224593"/>
          </a:xfrm>
          <a:prstGeom prst="rect">
            <a:avLst/>
          </a:prstGeom>
        </p:spPr>
        <p:txBody>
          <a:bodyPr/>
          <a:lstStyle>
            <a:lvl1pPr marL="0" indent="0">
              <a:buNone/>
              <a:defRPr sz="800" baseline="0">
                <a:solidFill>
                  <a:srgbClr val="575756"/>
                </a:solidFill>
              </a:defRPr>
            </a:lvl1pPr>
          </a:lstStyle>
          <a:p>
            <a:pPr lvl="0"/>
            <a:r>
              <a:rPr lang="de-DE" dirty="0"/>
              <a:t>Fußzeile</a:t>
            </a:r>
          </a:p>
        </p:txBody>
      </p:sp>
      <p:sp>
        <p:nvSpPr>
          <p:cNvPr id="12" name="Textfeld 11"/>
          <p:cNvSpPr txBox="1"/>
          <p:nvPr userDrawn="1"/>
        </p:nvSpPr>
        <p:spPr>
          <a:xfrm>
            <a:off x="759502" y="6461715"/>
            <a:ext cx="639919" cy="215444"/>
          </a:xfrm>
          <a:prstGeom prst="rect">
            <a:avLst/>
          </a:prstGeom>
          <a:noFill/>
        </p:spPr>
        <p:txBody>
          <a:bodyPr wrap="none" rtlCol="0">
            <a:spAutoFit/>
          </a:bodyPr>
          <a:lstStyle/>
          <a:p>
            <a:r>
              <a:rPr lang="de-DE" sz="800" dirty="0">
                <a:solidFill>
                  <a:srgbClr val="575756"/>
                </a:solidFill>
              </a:rPr>
              <a:t>Folie </a:t>
            </a:r>
            <a:fld id="{00365F77-FBB9-4640-9242-BE238B3745AB}" type="slidenum">
              <a:rPr lang="de-DE" sz="800" smtClean="0">
                <a:solidFill>
                  <a:srgbClr val="575756"/>
                </a:solidFill>
              </a:rPr>
              <a:t>‹Nr.›</a:t>
            </a:fld>
            <a:endParaRPr lang="de-DE" sz="800" dirty="0">
              <a:solidFill>
                <a:srgbClr val="575756"/>
              </a:solidFill>
            </a:endParaRPr>
          </a:p>
        </p:txBody>
      </p:sp>
    </p:spTree>
    <p:extLst>
      <p:ext uri="{BB962C8B-B14F-4D97-AF65-F5344CB8AC3E}">
        <p14:creationId xmlns:p14="http://schemas.microsoft.com/office/powerpoint/2010/main" val="132637775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3" name="Titel 4"/>
          <p:cNvSpPr>
            <a:spLocks noGrp="1"/>
          </p:cNvSpPr>
          <p:nvPr>
            <p:ph type="title" hasCustomPrompt="1"/>
          </p:nvPr>
        </p:nvSpPr>
        <p:spPr>
          <a:xfrm>
            <a:off x="1152920" y="2154591"/>
            <a:ext cx="9630005" cy="498764"/>
          </a:xfrm>
          <a:prstGeom prst="rect">
            <a:avLst/>
          </a:prstGeom>
        </p:spPr>
        <p:txBody>
          <a:bodyPr tIns="72000" bIns="72000" anchor="ctr" anchorCtr="0"/>
          <a:lstStyle>
            <a:lvl1pPr>
              <a:lnSpc>
                <a:spcPct val="100000"/>
              </a:lnSpc>
              <a:defRPr>
                <a:solidFill>
                  <a:srgbClr val="254A75"/>
                </a:solidFill>
                <a:latin typeface="+mn-lt"/>
              </a:defRPr>
            </a:lvl1pPr>
          </a:lstStyle>
          <a:p>
            <a:r>
              <a:rPr lang="de-DE" dirty="0"/>
              <a:t>Vielen Dank für Ihre Aufmerksamkeit!</a:t>
            </a:r>
          </a:p>
        </p:txBody>
      </p:sp>
      <p:sp>
        <p:nvSpPr>
          <p:cNvPr id="10" name="Titel 8"/>
          <p:cNvSpPr txBox="1">
            <a:spLocks/>
          </p:cNvSpPr>
          <p:nvPr userDrawn="1"/>
        </p:nvSpPr>
        <p:spPr>
          <a:xfrm>
            <a:off x="817711" y="3130527"/>
            <a:ext cx="10515600" cy="1325563"/>
          </a:xfrm>
          <a:prstGeom prst="rect">
            <a:avLst/>
          </a:prstGeom>
        </p:spPr>
        <p:txBody>
          <a:bodyPr anchor="ctr" anchorCtr="0"/>
          <a:lstStyle>
            <a:lvl1pPr algn="ctr" rtl="0" eaLnBrk="0" fontAlgn="base" hangingPunct="0">
              <a:lnSpc>
                <a:spcPct val="100000"/>
              </a:lnSpc>
              <a:spcBef>
                <a:spcPct val="0"/>
              </a:spcBef>
              <a:spcAft>
                <a:spcPct val="0"/>
              </a:spcAft>
              <a:defRPr sz="2800" b="1" baseline="0">
                <a:solidFill>
                  <a:srgbClr val="575756"/>
                </a:solidFill>
                <a:latin typeface="+mj-lt"/>
                <a:ea typeface="+mj-ea"/>
                <a:cs typeface="+mj-cs"/>
              </a:defRPr>
            </a:lvl1pPr>
            <a:lvl2pPr algn="l" rtl="0" eaLnBrk="0" fontAlgn="base" hangingPunct="0">
              <a:lnSpc>
                <a:spcPts val="1200"/>
              </a:lnSpc>
              <a:spcBef>
                <a:spcPct val="0"/>
              </a:spcBef>
              <a:spcAft>
                <a:spcPct val="0"/>
              </a:spcAft>
              <a:defRPr sz="2800" b="1">
                <a:solidFill>
                  <a:srgbClr val="7F7F7F"/>
                </a:solidFill>
                <a:latin typeface="Arial" charset="0"/>
              </a:defRPr>
            </a:lvl2pPr>
            <a:lvl3pPr algn="l" rtl="0" eaLnBrk="0" fontAlgn="base" hangingPunct="0">
              <a:lnSpc>
                <a:spcPts val="1200"/>
              </a:lnSpc>
              <a:spcBef>
                <a:spcPct val="0"/>
              </a:spcBef>
              <a:spcAft>
                <a:spcPct val="0"/>
              </a:spcAft>
              <a:defRPr sz="2800" b="1">
                <a:solidFill>
                  <a:srgbClr val="7F7F7F"/>
                </a:solidFill>
                <a:latin typeface="Arial" charset="0"/>
              </a:defRPr>
            </a:lvl3pPr>
            <a:lvl4pPr algn="l" rtl="0" eaLnBrk="0" fontAlgn="base" hangingPunct="0">
              <a:lnSpc>
                <a:spcPts val="1200"/>
              </a:lnSpc>
              <a:spcBef>
                <a:spcPct val="0"/>
              </a:spcBef>
              <a:spcAft>
                <a:spcPct val="0"/>
              </a:spcAft>
              <a:defRPr sz="2800" b="1">
                <a:solidFill>
                  <a:srgbClr val="7F7F7F"/>
                </a:solidFill>
                <a:latin typeface="Arial" charset="0"/>
              </a:defRPr>
            </a:lvl4pPr>
            <a:lvl5pPr algn="l" rtl="0" eaLnBrk="0" fontAlgn="base" hangingPunct="0">
              <a:lnSpc>
                <a:spcPts val="1200"/>
              </a:lnSpc>
              <a:spcBef>
                <a:spcPct val="0"/>
              </a:spcBef>
              <a:spcAft>
                <a:spcPct val="0"/>
              </a:spcAft>
              <a:defRPr sz="2800" b="1">
                <a:solidFill>
                  <a:srgbClr val="7F7F7F"/>
                </a:solidFill>
                <a:latin typeface="Arial" charset="0"/>
              </a:defRPr>
            </a:lvl5pPr>
            <a:lvl6pPr marL="457200" algn="l" rtl="0" eaLnBrk="1" fontAlgn="base" hangingPunct="1">
              <a:spcBef>
                <a:spcPct val="0"/>
              </a:spcBef>
              <a:spcAft>
                <a:spcPct val="0"/>
              </a:spcAft>
              <a:defRPr sz="2800">
                <a:solidFill>
                  <a:srgbClr val="888D8C"/>
                </a:solidFill>
                <a:latin typeface="Arial" charset="0"/>
              </a:defRPr>
            </a:lvl6pPr>
            <a:lvl7pPr marL="914400" algn="l" rtl="0" eaLnBrk="1" fontAlgn="base" hangingPunct="1">
              <a:spcBef>
                <a:spcPct val="0"/>
              </a:spcBef>
              <a:spcAft>
                <a:spcPct val="0"/>
              </a:spcAft>
              <a:defRPr sz="2800">
                <a:solidFill>
                  <a:srgbClr val="888D8C"/>
                </a:solidFill>
                <a:latin typeface="Arial" charset="0"/>
              </a:defRPr>
            </a:lvl7pPr>
            <a:lvl8pPr marL="1371600" algn="l" rtl="0" eaLnBrk="1" fontAlgn="base" hangingPunct="1">
              <a:spcBef>
                <a:spcPct val="0"/>
              </a:spcBef>
              <a:spcAft>
                <a:spcPct val="0"/>
              </a:spcAft>
              <a:defRPr sz="2800">
                <a:solidFill>
                  <a:srgbClr val="888D8C"/>
                </a:solidFill>
                <a:latin typeface="Arial" charset="0"/>
              </a:defRPr>
            </a:lvl8pPr>
            <a:lvl9pPr marL="1828800" algn="l" rtl="0" eaLnBrk="1" fontAlgn="base" hangingPunct="1">
              <a:spcBef>
                <a:spcPct val="0"/>
              </a:spcBef>
              <a:spcAft>
                <a:spcPct val="0"/>
              </a:spcAft>
              <a:defRPr sz="2800">
                <a:solidFill>
                  <a:srgbClr val="888D8C"/>
                </a:solidFill>
                <a:latin typeface="Arial" charset="0"/>
              </a:defRPr>
            </a:lvl9pPr>
          </a:lstStyle>
          <a:p>
            <a:endParaRPr lang="de-DE" sz="2800" kern="0" dirty="0"/>
          </a:p>
        </p:txBody>
      </p:sp>
      <p:graphicFrame>
        <p:nvGraphicFramePr>
          <p:cNvPr id="11" name="Objekt 10"/>
          <p:cNvGraphicFramePr>
            <a:graphicFrameLocks noChangeAspect="1"/>
          </p:cNvGraphicFramePr>
          <p:nvPr userDrawn="1">
            <p:extLst>
              <p:ext uri="{D42A27DB-BD31-4B8C-83A1-F6EECF244321}">
                <p14:modId xmlns:p14="http://schemas.microsoft.com/office/powerpoint/2010/main" val="445418669"/>
              </p:ext>
            </p:extLst>
          </p:nvPr>
        </p:nvGraphicFramePr>
        <p:xfrm>
          <a:off x="1152920" y="3429000"/>
          <a:ext cx="6511925" cy="989013"/>
        </p:xfrm>
        <a:graphic>
          <a:graphicData uri="http://schemas.openxmlformats.org/presentationml/2006/ole">
            <mc:AlternateContent xmlns:mc="http://schemas.openxmlformats.org/markup-compatibility/2006">
              <mc:Choice xmlns:v="urn:schemas-microsoft-com:vml" Requires="v">
                <p:oleObj spid="_x0000_s6182" name="Dokument" r:id="rId3" imgW="6511937" imgH="988334" progId="Word.Document.12">
                  <p:embed/>
                </p:oleObj>
              </mc:Choice>
              <mc:Fallback>
                <p:oleObj name="Dokument" r:id="rId3" imgW="6511937" imgH="988334" progId="Word.Document.12">
                  <p:embed/>
                  <p:pic>
                    <p:nvPicPr>
                      <p:cNvPr id="5" name="Objekt 4"/>
                      <p:cNvPicPr/>
                      <p:nvPr/>
                    </p:nvPicPr>
                    <p:blipFill>
                      <a:blip r:embed="rId4"/>
                      <a:stretch>
                        <a:fillRect/>
                      </a:stretch>
                    </p:blipFill>
                    <p:spPr>
                      <a:xfrm>
                        <a:off x="1152920" y="3429000"/>
                        <a:ext cx="6511925" cy="989013"/>
                      </a:xfrm>
                      <a:prstGeom prst="rect">
                        <a:avLst/>
                      </a:prstGeom>
                    </p:spPr>
                  </p:pic>
                </p:oleObj>
              </mc:Fallback>
            </mc:AlternateContent>
          </a:graphicData>
        </a:graphic>
      </p:graphicFrame>
      <p:pic>
        <p:nvPicPr>
          <p:cNvPr id="13" name="Grafik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70205" y="4428298"/>
            <a:ext cx="969600" cy="216000"/>
          </a:xfrm>
          <a:prstGeom prst="rect">
            <a:avLst/>
          </a:prstGeom>
        </p:spPr>
      </p:pic>
      <p:pic>
        <p:nvPicPr>
          <p:cNvPr id="14" name="Grafik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95451" y="4464305"/>
            <a:ext cx="1117093" cy="180000"/>
          </a:xfrm>
          <a:prstGeom prst="rect">
            <a:avLst/>
          </a:prstGeom>
        </p:spPr>
      </p:pic>
      <p:pic>
        <p:nvPicPr>
          <p:cNvPr id="16" name="Grafik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02454" y="4422651"/>
            <a:ext cx="981291" cy="216000"/>
          </a:xfrm>
          <a:prstGeom prst="rect">
            <a:avLst/>
          </a:prstGeom>
        </p:spPr>
      </p:pic>
      <p:pic>
        <p:nvPicPr>
          <p:cNvPr id="17" name="Grafik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16930" y="4234249"/>
            <a:ext cx="1014158" cy="551936"/>
          </a:xfrm>
          <a:prstGeom prst="rect">
            <a:avLst/>
          </a:prstGeom>
        </p:spPr>
      </p:pic>
      <p:pic>
        <p:nvPicPr>
          <p:cNvPr id="18" name="Grafik 1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52920" y="4403194"/>
            <a:ext cx="1102655" cy="382991"/>
          </a:xfrm>
          <a:prstGeom prst="rect">
            <a:avLst/>
          </a:prstGeom>
        </p:spPr>
      </p:pic>
    </p:spTree>
    <p:extLst>
      <p:ext uri="{BB962C8B-B14F-4D97-AF65-F5344CB8AC3E}">
        <p14:creationId xmlns:p14="http://schemas.microsoft.com/office/powerpoint/2010/main" val="2370996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33318" y="5891456"/>
            <a:ext cx="3495720" cy="845964"/>
          </a:xfrm>
          <a:prstGeom prst="rect">
            <a:avLst/>
          </a:prstGeom>
        </p:spPr>
      </p:pic>
      <p:pic>
        <p:nvPicPr>
          <p:cNvPr id="8" name="Grafik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81178" y="325230"/>
            <a:ext cx="1628156" cy="687225"/>
          </a:xfrm>
          <a:prstGeom prst="rect">
            <a:avLst/>
          </a:prstGeom>
        </p:spPr>
      </p:pic>
    </p:spTree>
    <p:extLst>
      <p:ext uri="{BB962C8B-B14F-4D97-AF65-F5344CB8AC3E}">
        <p14:creationId xmlns:p14="http://schemas.microsoft.com/office/powerpoint/2010/main" val="91511721"/>
      </p:ext>
    </p:extLst>
  </p:cSld>
  <p:clrMap bg1="lt1" tx1="dk1" bg2="lt2" tx2="dk2" accent1="accent1" accent2="accent2" accent3="accent3" accent4="accent4" accent5="accent5" accent6="accent6" hlink="hlink" folHlink="folHlink"/>
  <p:sldLayoutIdLst>
    <p:sldLayoutId id="2147483682" r:id="rId1"/>
    <p:sldLayoutId id="2147483680" r:id="rId2"/>
    <p:sldLayoutId id="2147483681" r:id="rId3"/>
  </p:sldLayoutIdLst>
  <p:hf sldNum="0" hdr="0" dt="0"/>
  <p:txStyles>
    <p:titleStyle>
      <a:lvl1pPr algn="l" rtl="0" eaLnBrk="1" fontAlgn="base" hangingPunct="1">
        <a:lnSpc>
          <a:spcPts val="1200"/>
        </a:lnSpc>
        <a:spcBef>
          <a:spcPct val="0"/>
        </a:spcBef>
        <a:spcAft>
          <a:spcPct val="0"/>
        </a:spcAft>
        <a:defRPr sz="2800" b="1">
          <a:solidFill>
            <a:srgbClr val="7F7F7F"/>
          </a:solidFill>
          <a:latin typeface="+mj-lt"/>
          <a:ea typeface="+mj-ea"/>
          <a:cs typeface="+mj-cs"/>
        </a:defRPr>
      </a:lvl1pPr>
      <a:lvl2pPr algn="l" rtl="0" eaLnBrk="1" fontAlgn="base" hangingPunct="1">
        <a:lnSpc>
          <a:spcPts val="1200"/>
        </a:lnSpc>
        <a:spcBef>
          <a:spcPct val="0"/>
        </a:spcBef>
        <a:spcAft>
          <a:spcPct val="0"/>
        </a:spcAft>
        <a:defRPr sz="2800" b="1">
          <a:solidFill>
            <a:srgbClr val="7F7F7F"/>
          </a:solidFill>
          <a:latin typeface="Arial" charset="0"/>
        </a:defRPr>
      </a:lvl2pPr>
      <a:lvl3pPr algn="l" rtl="0" eaLnBrk="1" fontAlgn="base" hangingPunct="1">
        <a:lnSpc>
          <a:spcPts val="1200"/>
        </a:lnSpc>
        <a:spcBef>
          <a:spcPct val="0"/>
        </a:spcBef>
        <a:spcAft>
          <a:spcPct val="0"/>
        </a:spcAft>
        <a:defRPr sz="2800" b="1">
          <a:solidFill>
            <a:srgbClr val="7F7F7F"/>
          </a:solidFill>
          <a:latin typeface="Arial" charset="0"/>
        </a:defRPr>
      </a:lvl3pPr>
      <a:lvl4pPr algn="l" rtl="0" eaLnBrk="1" fontAlgn="base" hangingPunct="1">
        <a:lnSpc>
          <a:spcPts val="1200"/>
        </a:lnSpc>
        <a:spcBef>
          <a:spcPct val="0"/>
        </a:spcBef>
        <a:spcAft>
          <a:spcPct val="0"/>
        </a:spcAft>
        <a:defRPr sz="2800" b="1">
          <a:solidFill>
            <a:srgbClr val="7F7F7F"/>
          </a:solidFill>
          <a:latin typeface="Arial" charset="0"/>
        </a:defRPr>
      </a:lvl4pPr>
      <a:lvl5pPr algn="l" rtl="0" eaLnBrk="1" fontAlgn="base" hangingPunct="1">
        <a:lnSpc>
          <a:spcPts val="1200"/>
        </a:lnSpc>
        <a:spcBef>
          <a:spcPct val="0"/>
        </a:spcBef>
        <a:spcAft>
          <a:spcPct val="0"/>
        </a:spcAft>
        <a:defRPr sz="2800" b="1">
          <a:solidFill>
            <a:srgbClr val="7F7F7F"/>
          </a:solidFill>
          <a:latin typeface="Arial" charset="0"/>
        </a:defRPr>
      </a:lvl5pPr>
      <a:lvl6pPr marL="457189" algn="l" rtl="0" eaLnBrk="1" fontAlgn="base" hangingPunct="1">
        <a:spcBef>
          <a:spcPct val="0"/>
        </a:spcBef>
        <a:spcAft>
          <a:spcPct val="0"/>
        </a:spcAft>
        <a:defRPr sz="2800">
          <a:solidFill>
            <a:srgbClr val="888D8C"/>
          </a:solidFill>
          <a:latin typeface="Arial" charset="0"/>
        </a:defRPr>
      </a:lvl6pPr>
      <a:lvl7pPr marL="914377" algn="l" rtl="0" eaLnBrk="1" fontAlgn="base" hangingPunct="1">
        <a:spcBef>
          <a:spcPct val="0"/>
        </a:spcBef>
        <a:spcAft>
          <a:spcPct val="0"/>
        </a:spcAft>
        <a:defRPr sz="2800">
          <a:solidFill>
            <a:srgbClr val="888D8C"/>
          </a:solidFill>
          <a:latin typeface="Arial" charset="0"/>
        </a:defRPr>
      </a:lvl7pPr>
      <a:lvl8pPr marL="1371566" algn="l" rtl="0" eaLnBrk="1" fontAlgn="base" hangingPunct="1">
        <a:spcBef>
          <a:spcPct val="0"/>
        </a:spcBef>
        <a:spcAft>
          <a:spcPct val="0"/>
        </a:spcAft>
        <a:defRPr sz="2800">
          <a:solidFill>
            <a:srgbClr val="888D8C"/>
          </a:solidFill>
          <a:latin typeface="Arial" charset="0"/>
        </a:defRPr>
      </a:lvl8pPr>
      <a:lvl9pPr marL="1828754" algn="l" rtl="0" eaLnBrk="1" fontAlgn="base" hangingPunct="1">
        <a:spcBef>
          <a:spcPct val="0"/>
        </a:spcBef>
        <a:spcAft>
          <a:spcPct val="0"/>
        </a:spcAft>
        <a:defRPr sz="2800">
          <a:solidFill>
            <a:srgbClr val="888D8C"/>
          </a:solidFill>
          <a:latin typeface="Arial" charset="0"/>
        </a:defRPr>
      </a:lvl9pPr>
    </p:titleStyle>
    <p:bodyStyle>
      <a:lvl1pPr marL="342891" indent="-342891" algn="l" rtl="0" eaLnBrk="1" fontAlgn="base" hangingPunct="1">
        <a:spcBef>
          <a:spcPct val="20000"/>
        </a:spcBef>
        <a:spcAft>
          <a:spcPct val="0"/>
        </a:spcAft>
        <a:buChar char="•"/>
        <a:defRPr sz="2400">
          <a:solidFill>
            <a:srgbClr val="4D4D4D"/>
          </a:solidFill>
          <a:latin typeface="+mn-lt"/>
          <a:ea typeface="+mn-ea"/>
          <a:cs typeface="+mn-cs"/>
        </a:defRPr>
      </a:lvl1pPr>
      <a:lvl2pPr marL="742932" indent="-285744" algn="l" rtl="0" eaLnBrk="1" fontAlgn="base" hangingPunct="1">
        <a:spcBef>
          <a:spcPct val="20000"/>
        </a:spcBef>
        <a:spcAft>
          <a:spcPct val="0"/>
        </a:spcAft>
        <a:buChar char="–"/>
        <a:defRPr sz="2000">
          <a:solidFill>
            <a:srgbClr val="4D4D4D"/>
          </a:solidFill>
          <a:latin typeface="+mn-lt"/>
        </a:defRPr>
      </a:lvl2pPr>
      <a:lvl3pPr marL="1142971" indent="-228594" algn="l" rtl="0" eaLnBrk="1" fontAlgn="base" hangingPunct="1">
        <a:spcBef>
          <a:spcPct val="20000"/>
        </a:spcBef>
        <a:spcAft>
          <a:spcPct val="0"/>
        </a:spcAft>
        <a:buChar char="•"/>
        <a:defRPr sz="2400">
          <a:solidFill>
            <a:srgbClr val="4D4D4D"/>
          </a:solidFill>
          <a:latin typeface="+mn-lt"/>
        </a:defRPr>
      </a:lvl3pPr>
      <a:lvl4pPr marL="1600160" indent="-228594" algn="l" rtl="0" eaLnBrk="1" fontAlgn="base" hangingPunct="1">
        <a:spcBef>
          <a:spcPct val="20000"/>
        </a:spcBef>
        <a:spcAft>
          <a:spcPct val="0"/>
        </a:spcAft>
        <a:buChar char="–"/>
        <a:defRPr sz="1600">
          <a:solidFill>
            <a:srgbClr val="4D4D4D"/>
          </a:solidFill>
          <a:latin typeface="+mn-lt"/>
        </a:defRPr>
      </a:lvl4pPr>
      <a:lvl5pPr marL="2057349" indent="-228594" algn="l" rtl="0" eaLnBrk="1" fontAlgn="base" hangingPunct="1">
        <a:spcBef>
          <a:spcPct val="20000"/>
        </a:spcBef>
        <a:spcAft>
          <a:spcPct val="0"/>
        </a:spcAft>
        <a:buChar char="»"/>
        <a:defRPr sz="1600">
          <a:solidFill>
            <a:srgbClr val="4D4D4D"/>
          </a:solidFill>
          <a:latin typeface="+mn-lt"/>
        </a:defRPr>
      </a:lvl5pPr>
      <a:lvl6pPr marL="2514537" indent="-228594" algn="l" rtl="0" eaLnBrk="1" fontAlgn="base" hangingPunct="1">
        <a:spcBef>
          <a:spcPct val="20000"/>
        </a:spcBef>
        <a:spcAft>
          <a:spcPct val="0"/>
        </a:spcAft>
        <a:buChar char="»"/>
        <a:defRPr sz="1600">
          <a:solidFill>
            <a:srgbClr val="4D4D4D"/>
          </a:solidFill>
          <a:latin typeface="+mn-lt"/>
        </a:defRPr>
      </a:lvl6pPr>
      <a:lvl7pPr marL="2971726" indent="-228594" algn="l" rtl="0" eaLnBrk="1" fontAlgn="base" hangingPunct="1">
        <a:spcBef>
          <a:spcPct val="20000"/>
        </a:spcBef>
        <a:spcAft>
          <a:spcPct val="0"/>
        </a:spcAft>
        <a:buChar char="»"/>
        <a:defRPr sz="1600">
          <a:solidFill>
            <a:srgbClr val="4D4D4D"/>
          </a:solidFill>
          <a:latin typeface="+mn-lt"/>
        </a:defRPr>
      </a:lvl7pPr>
      <a:lvl8pPr marL="3428914" indent="-228594" algn="l" rtl="0" eaLnBrk="1" fontAlgn="base" hangingPunct="1">
        <a:spcBef>
          <a:spcPct val="20000"/>
        </a:spcBef>
        <a:spcAft>
          <a:spcPct val="0"/>
        </a:spcAft>
        <a:buChar char="»"/>
        <a:defRPr sz="1600">
          <a:solidFill>
            <a:srgbClr val="4D4D4D"/>
          </a:solidFill>
          <a:latin typeface="+mn-lt"/>
        </a:defRPr>
      </a:lvl8pPr>
      <a:lvl9pPr marL="3886103" indent="-228594" algn="l" rtl="0" eaLnBrk="1" fontAlgn="base" hangingPunct="1">
        <a:spcBef>
          <a:spcPct val="20000"/>
        </a:spcBef>
        <a:spcAft>
          <a:spcPct val="0"/>
        </a:spcAft>
        <a:buChar char="»"/>
        <a:defRPr sz="1600">
          <a:solidFill>
            <a:srgbClr val="4D4D4D"/>
          </a:solidFill>
          <a:latin typeface="+mn-lt"/>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verona.vandieken@uni-passau.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2"/>
          <a:stretch>
            <a:fillRect/>
          </a:stretch>
        </p:blipFill>
        <p:spPr>
          <a:xfrm>
            <a:off x="482298" y="2197218"/>
            <a:ext cx="5104738" cy="2874460"/>
          </a:xfrm>
          <a:prstGeom prst="rect">
            <a:avLst/>
          </a:prstGeom>
        </p:spPr>
      </p:pic>
      <p:sp>
        <p:nvSpPr>
          <p:cNvPr id="2" name="Textplatzhalter 1"/>
          <p:cNvSpPr>
            <a:spLocks noGrp="1"/>
          </p:cNvSpPr>
          <p:nvPr>
            <p:ph type="body" sz="quarter" idx="10"/>
          </p:nvPr>
        </p:nvSpPr>
        <p:spPr>
          <a:xfrm>
            <a:off x="5865962" y="2567844"/>
            <a:ext cx="5650302" cy="3349877"/>
          </a:xfrm>
        </p:spPr>
        <p:txBody>
          <a:bodyPr/>
          <a:lstStyle/>
          <a:p>
            <a:pPr marL="0" indent="0">
              <a:buNone/>
            </a:pPr>
            <a:r>
              <a:rPr lang="de-DE" b="1" dirty="0"/>
              <a:t>Bildschirm teilen: </a:t>
            </a:r>
          </a:p>
          <a:p>
            <a:pPr marL="266700" indent="-266700">
              <a:buAutoNum type="arabicPeriod"/>
            </a:pPr>
            <a:r>
              <a:rPr lang="de-DE" b="1" dirty="0"/>
              <a:t>Schritt: </a:t>
            </a:r>
            <a:r>
              <a:rPr lang="de-DE" dirty="0"/>
              <a:t>Präsentation öffnen</a:t>
            </a:r>
          </a:p>
          <a:p>
            <a:pPr marL="266700" indent="-266700">
              <a:buAutoNum type="arabicPeriod"/>
            </a:pPr>
            <a:r>
              <a:rPr lang="de-DE" b="1" dirty="0"/>
              <a:t>Schritt: </a:t>
            </a:r>
            <a:r>
              <a:rPr lang="de-DE" dirty="0"/>
              <a:t>grünes „Bildschirm freigeben“-	    Symbol anklicken</a:t>
            </a:r>
          </a:p>
          <a:p>
            <a:pPr marL="266700" indent="-266700">
              <a:buAutoNum type="arabicPeriod"/>
            </a:pPr>
            <a:r>
              <a:rPr lang="de-DE" b="1" dirty="0"/>
              <a:t>Schritt: </a:t>
            </a:r>
            <a:r>
              <a:rPr lang="de-DE" dirty="0"/>
              <a:t>Im Popup-Fenster </a:t>
            </a:r>
            <a:r>
              <a:rPr lang="de-DE" dirty="0" err="1"/>
              <a:t>Powerpoint</a:t>
            </a:r>
            <a:r>
              <a:rPr lang="de-DE" dirty="0"/>
              <a:t>-  	     Anwendung (empfohlen) oder 	     jeweiligen Bildschirm auswählen</a:t>
            </a:r>
          </a:p>
          <a:p>
            <a:pPr marL="266700" indent="-266700">
              <a:buAutoNum type="arabicPeriod"/>
            </a:pPr>
            <a:r>
              <a:rPr lang="de-DE" b="1" dirty="0"/>
              <a:t>Schritt: </a:t>
            </a:r>
            <a:r>
              <a:rPr lang="de-DE" dirty="0"/>
              <a:t>Auf „Teilen“ klicken</a:t>
            </a:r>
          </a:p>
        </p:txBody>
      </p:sp>
      <p:sp>
        <p:nvSpPr>
          <p:cNvPr id="3" name="Titel 2"/>
          <p:cNvSpPr>
            <a:spLocks noGrp="1"/>
          </p:cNvSpPr>
          <p:nvPr>
            <p:ph type="title"/>
          </p:nvPr>
        </p:nvSpPr>
        <p:spPr/>
        <p:txBody>
          <a:bodyPr/>
          <a:lstStyle/>
          <a:p>
            <a:r>
              <a:rPr lang="de-DE" dirty="0"/>
              <a:t>Technische Hinweise zu Breakout-Sessions</a:t>
            </a:r>
          </a:p>
        </p:txBody>
      </p:sp>
      <p:sp>
        <p:nvSpPr>
          <p:cNvPr id="4" name="Textplatzhalter 3"/>
          <p:cNvSpPr>
            <a:spLocks noGrp="1"/>
          </p:cNvSpPr>
          <p:nvPr>
            <p:ph type="body" sz="quarter" idx="12"/>
          </p:nvPr>
        </p:nvSpPr>
        <p:spPr/>
        <p:txBody>
          <a:bodyPr/>
          <a:lstStyle/>
          <a:p>
            <a:endParaRPr lang="de-DE"/>
          </a:p>
        </p:txBody>
      </p:sp>
      <p:grpSp>
        <p:nvGrpSpPr>
          <p:cNvPr id="15" name="Gruppieren 14"/>
          <p:cNvGrpSpPr/>
          <p:nvPr/>
        </p:nvGrpSpPr>
        <p:grpSpPr>
          <a:xfrm>
            <a:off x="689330" y="1378370"/>
            <a:ext cx="10961809" cy="1028802"/>
            <a:chOff x="585813" y="2875144"/>
            <a:chExt cx="10961809" cy="1028802"/>
          </a:xfrm>
        </p:grpSpPr>
        <p:pic>
          <p:nvPicPr>
            <p:cNvPr id="8" name="Grafik 7"/>
            <p:cNvPicPr>
              <a:picLocks noChangeAspect="1"/>
            </p:cNvPicPr>
            <p:nvPr/>
          </p:nvPicPr>
          <p:blipFill>
            <a:blip r:embed="rId3"/>
            <a:stretch>
              <a:fillRect/>
            </a:stretch>
          </p:blipFill>
          <p:spPr>
            <a:xfrm>
              <a:off x="585813" y="2995311"/>
              <a:ext cx="10961809" cy="483102"/>
            </a:xfrm>
            <a:prstGeom prst="rect">
              <a:avLst/>
            </a:prstGeom>
          </p:spPr>
        </p:pic>
        <p:sp>
          <p:nvSpPr>
            <p:cNvPr id="6" name="Ellipse 5"/>
            <p:cNvSpPr/>
            <p:nvPr/>
          </p:nvSpPr>
          <p:spPr bwMode="auto">
            <a:xfrm>
              <a:off x="5275384" y="2875144"/>
              <a:ext cx="1213339" cy="723435"/>
            </a:xfrm>
            <a:prstGeom prst="ellipse">
              <a:avLst/>
            </a:prstGeom>
            <a:noFill/>
            <a:ln w="38100" cap="flat" cmpd="sng" algn="ctr">
              <a:solidFill>
                <a:schemeClr val="accent6"/>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0" name="Ellipse 9"/>
            <p:cNvSpPr/>
            <p:nvPr/>
          </p:nvSpPr>
          <p:spPr bwMode="auto">
            <a:xfrm>
              <a:off x="7160197" y="2875144"/>
              <a:ext cx="928726" cy="797634"/>
            </a:xfrm>
            <a:prstGeom prst="ellipse">
              <a:avLst/>
            </a:prstGeom>
            <a:noFill/>
            <a:ln w="38100" cap="flat" cmpd="sng" algn="ctr">
              <a:solidFill>
                <a:srgbClr val="317DA9"/>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cxnSp>
          <p:nvCxnSpPr>
            <p:cNvPr id="13" name="Gekrümmter Verbinder 12"/>
            <p:cNvCxnSpPr/>
            <p:nvPr/>
          </p:nvCxnSpPr>
          <p:spPr bwMode="auto">
            <a:xfrm rot="5400000">
              <a:off x="5110324" y="2869607"/>
              <a:ext cx="330120" cy="1738558"/>
            </a:xfrm>
            <a:prstGeom prst="curvedConnector2">
              <a:avLst/>
            </a:prstGeom>
            <a:solidFill>
              <a:srgbClr val="DDDDDD"/>
            </a:solidFill>
            <a:ln w="19050" cap="flat" cmpd="sng" algn="ctr">
              <a:solidFill>
                <a:schemeClr val="accent6"/>
              </a:solidFill>
              <a:prstDash val="solid"/>
              <a:round/>
              <a:headEnd type="none" w="med" len="med"/>
              <a:tailEnd type="triangle"/>
            </a:ln>
            <a:effectLst/>
          </p:spPr>
        </p:cxnSp>
      </p:grpSp>
      <p:sp>
        <p:nvSpPr>
          <p:cNvPr id="16" name="Ellipse 15"/>
          <p:cNvSpPr/>
          <p:nvPr/>
        </p:nvSpPr>
        <p:spPr bwMode="auto">
          <a:xfrm>
            <a:off x="838202" y="3235631"/>
            <a:ext cx="1404666" cy="861916"/>
          </a:xfrm>
          <a:prstGeom prst="ellipse">
            <a:avLst/>
          </a:prstGeom>
          <a:noFill/>
          <a:ln w="38100" cap="flat" cmpd="sng" algn="ctr">
            <a:solidFill>
              <a:schemeClr val="accent6"/>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
        <p:nvSpPr>
          <p:cNvPr id="17" name="Ellipse 16"/>
          <p:cNvSpPr/>
          <p:nvPr/>
        </p:nvSpPr>
        <p:spPr bwMode="auto">
          <a:xfrm>
            <a:off x="4492370" y="4540155"/>
            <a:ext cx="501768" cy="307890"/>
          </a:xfrm>
          <a:prstGeom prst="ellipse">
            <a:avLst/>
          </a:prstGeom>
          <a:noFill/>
          <a:ln w="38100" cap="flat" cmpd="sng" algn="ctr">
            <a:solidFill>
              <a:schemeClr val="accent6"/>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800" b="0" i="0" u="none" strike="noStrike" cap="none" normalizeH="0" baseline="0">
              <a:ln>
                <a:noFill/>
              </a:ln>
              <a:solidFill>
                <a:srgbClr val="000066"/>
              </a:solidFill>
              <a:effectLst/>
              <a:latin typeface="Arial" charset="0"/>
            </a:endParaRPr>
          </a:p>
        </p:txBody>
      </p:sp>
    </p:spTree>
    <p:extLst>
      <p:ext uri="{BB962C8B-B14F-4D97-AF65-F5344CB8AC3E}">
        <p14:creationId xmlns:p14="http://schemas.microsoft.com/office/powerpoint/2010/main" val="406949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a:t>Bitte beschäftigen Sie sich mit der Frage, die Ihrer Breakout-Session zugeordnet wurde und notieren Sie die Aspekte auf der dazugehörigen Folie mit. </a:t>
            </a:r>
          </a:p>
          <a:p>
            <a:endParaRPr lang="de-DE" dirty="0"/>
          </a:p>
          <a:p>
            <a:r>
              <a:rPr lang="de-DE" dirty="0"/>
              <a:t>Es sollte eine Person in der Gruppe ausgewählt werden, die ggf. ihren Bildschirm teilt und notiert. </a:t>
            </a:r>
          </a:p>
          <a:p>
            <a:endParaRPr lang="de-DE" dirty="0"/>
          </a:p>
          <a:p>
            <a:r>
              <a:rPr lang="de-DE" dirty="0"/>
              <a:t>Bitte senden Sie die Notizen anschließend zu Dokumentationszwecken an </a:t>
            </a:r>
            <a:r>
              <a:rPr lang="de-DE" dirty="0">
                <a:hlinkClick r:id="rId2"/>
              </a:rPr>
              <a:t>verona.vandieken@uni-passau.de</a:t>
            </a:r>
            <a:r>
              <a:rPr lang="de-DE" dirty="0"/>
              <a:t>. </a:t>
            </a:r>
          </a:p>
          <a:p>
            <a:endParaRPr lang="de-DE" dirty="0"/>
          </a:p>
          <a:p>
            <a:r>
              <a:rPr lang="de-DE" dirty="0"/>
              <a:t>Nach den Breakout-Sessions werden die Fragen basierend auf den Erkenntnissen der Gruppendiskussionen weiter diskutiert. </a:t>
            </a:r>
          </a:p>
        </p:txBody>
      </p:sp>
      <p:sp>
        <p:nvSpPr>
          <p:cNvPr id="3" name="Titel 2"/>
          <p:cNvSpPr>
            <a:spLocks noGrp="1"/>
          </p:cNvSpPr>
          <p:nvPr>
            <p:ph type="title"/>
          </p:nvPr>
        </p:nvSpPr>
        <p:spPr/>
        <p:txBody>
          <a:bodyPr/>
          <a:lstStyle/>
          <a:p>
            <a:r>
              <a:rPr lang="de-DE" dirty="0"/>
              <a:t>Während der Breakout-Sessions:</a:t>
            </a:r>
          </a:p>
        </p:txBody>
      </p:sp>
      <p:sp>
        <p:nvSpPr>
          <p:cNvPr id="4" name="Textplatzhalter 3"/>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8136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lvl="0" indent="0">
              <a:buNone/>
            </a:pPr>
            <a:r>
              <a:rPr lang="de-DE" sz="2400" b="1" i="1" dirty="0">
                <a:latin typeface="+mj-lt"/>
              </a:rPr>
              <a:t>Was ist zu beachten und wie sollte man vorgehen, wenn Partner für ein Reallabor gesucht werden?</a:t>
            </a:r>
          </a:p>
          <a:p>
            <a:pPr marL="0" lvl="0" indent="0">
              <a:buNone/>
            </a:pPr>
            <a:endParaRPr lang="de-DE" sz="1800" dirty="0"/>
          </a:p>
          <a:p>
            <a:pPr marL="0" indent="0">
              <a:buNone/>
            </a:pPr>
            <a:r>
              <a:rPr lang="de-DE" dirty="0"/>
              <a:t>Als Hilfestellung hier einige Aspekte, die angesprochen werden können </a:t>
            </a:r>
          </a:p>
          <a:p>
            <a:pPr marL="0" indent="0">
              <a:buNone/>
            </a:pPr>
            <a:r>
              <a:rPr lang="de-DE" dirty="0"/>
              <a:t>(je nach Gruppenzusammensetzung gerne auch für Ostbayern und TRIO):</a:t>
            </a:r>
          </a:p>
          <a:p>
            <a:pPr lvl="0"/>
            <a:r>
              <a:rPr lang="de-DE" dirty="0"/>
              <a:t>Wie findet man zu Beginn die besten Partner?</a:t>
            </a:r>
          </a:p>
          <a:p>
            <a:pPr lvl="0"/>
            <a:r>
              <a:rPr lang="de-DE" dirty="0"/>
              <a:t>Wie viele sind sinnvoll und notwendig?</a:t>
            </a:r>
          </a:p>
          <a:p>
            <a:pPr lvl="0"/>
            <a:r>
              <a:rPr lang="de-DE" dirty="0"/>
              <a:t>Welche Eigenschaften braucht ein Partner?</a:t>
            </a:r>
          </a:p>
          <a:p>
            <a:pPr lvl="0"/>
            <a:r>
              <a:rPr lang="de-DE" dirty="0"/>
              <a:t>Wie gewinnt man das Vertrauen der verschiedenen Partner?</a:t>
            </a:r>
          </a:p>
          <a:p>
            <a:pPr lvl="0"/>
            <a:r>
              <a:rPr lang="de-DE" dirty="0"/>
              <a:t>Wie motiviert man die Partner?</a:t>
            </a:r>
          </a:p>
          <a:p>
            <a:pPr marL="0" indent="0">
              <a:buNone/>
            </a:pPr>
            <a:endParaRPr lang="de-DE" dirty="0"/>
          </a:p>
        </p:txBody>
      </p:sp>
      <p:sp>
        <p:nvSpPr>
          <p:cNvPr id="6" name="Titel 5"/>
          <p:cNvSpPr>
            <a:spLocks noGrp="1"/>
          </p:cNvSpPr>
          <p:nvPr>
            <p:ph type="title"/>
          </p:nvPr>
        </p:nvSpPr>
        <p:spPr/>
        <p:txBody>
          <a:bodyPr/>
          <a:lstStyle/>
          <a:p>
            <a:r>
              <a:rPr lang="de-DE" dirty="0" err="1"/>
              <a:t>Breakout</a:t>
            </a:r>
            <a:r>
              <a:rPr lang="de-DE" dirty="0"/>
              <a:t> Session – Frage 1</a:t>
            </a:r>
          </a:p>
        </p:txBody>
      </p:sp>
      <p:sp>
        <p:nvSpPr>
          <p:cNvPr id="4" name="Textplatzhalter 4"/>
          <p:cNvSpPr>
            <a:spLocks noGrp="1"/>
          </p:cNvSpPr>
          <p:nvPr>
            <p:ph type="body" sz="quarter" idx="12"/>
          </p:nvPr>
        </p:nvSpPr>
        <p:spPr>
          <a:xfrm>
            <a:off x="1738860" y="6457233"/>
            <a:ext cx="4826832" cy="224593"/>
          </a:xfrm>
        </p:spPr>
        <p:txBody>
          <a:bodyPr/>
          <a:lstStyle/>
          <a:p>
            <a:r>
              <a:rPr lang="de-DE" dirty="0"/>
              <a:t>Reallabore – virtuelle Impulsveranstaltung, Teil 2</a:t>
            </a:r>
          </a:p>
        </p:txBody>
      </p:sp>
    </p:spTree>
    <p:extLst>
      <p:ext uri="{BB962C8B-B14F-4D97-AF65-F5344CB8AC3E}">
        <p14:creationId xmlns:p14="http://schemas.microsoft.com/office/powerpoint/2010/main" val="121429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38202" y="1153026"/>
            <a:ext cx="10457033" cy="732389"/>
          </a:xfrm>
        </p:spPr>
        <p:txBody>
          <a:bodyPr/>
          <a:lstStyle/>
          <a:p>
            <a:pPr marL="0" indent="0">
              <a:buNone/>
            </a:pPr>
            <a:r>
              <a:rPr lang="de-DE" sz="1400" i="1" dirty="0">
                <a:latin typeface="+mj-lt"/>
              </a:rPr>
              <a:t>Stichpunktartige Notizen des Gesprächs reichen. Bitte wählen Sie eine Person in der Gruppe aus, die ihren Bildschirm teilt und mitschreibt. Gerne können Sie auch offene Fragen notieren, die Sie anschließend im Plenum noch einbringen möchten. </a:t>
            </a:r>
          </a:p>
          <a:p>
            <a:pPr marL="0" indent="0">
              <a:buNone/>
            </a:pPr>
            <a:r>
              <a:rPr lang="de-DE" sz="1400" i="1" u="sng" dirty="0">
                <a:latin typeface="+mj-lt"/>
              </a:rPr>
              <a:t>Hinweis:</a:t>
            </a:r>
            <a:r>
              <a:rPr lang="de-DE" sz="1400" i="1" dirty="0">
                <a:latin typeface="+mj-lt"/>
              </a:rPr>
              <a:t> Die Gesprächsnotizen dienen der Dokumentation und werden im Anschluss nicht noch einmal detailliert im Plenum vorgestellt.</a:t>
            </a:r>
          </a:p>
        </p:txBody>
      </p:sp>
      <p:sp>
        <p:nvSpPr>
          <p:cNvPr id="3" name="Titel 2"/>
          <p:cNvSpPr>
            <a:spLocks noGrp="1"/>
          </p:cNvSpPr>
          <p:nvPr>
            <p:ph type="title"/>
          </p:nvPr>
        </p:nvSpPr>
        <p:spPr>
          <a:xfrm>
            <a:off x="777817" y="635656"/>
            <a:ext cx="9609046" cy="498764"/>
          </a:xfrm>
        </p:spPr>
        <p:txBody>
          <a:bodyPr/>
          <a:lstStyle/>
          <a:p>
            <a:r>
              <a:rPr lang="de-DE" dirty="0">
                <a:latin typeface="+mj-lt"/>
              </a:rPr>
              <a:t>Ergebnisse und Erkenntnisse zu Frage 1: </a:t>
            </a:r>
            <a:br>
              <a:rPr lang="de-DE" dirty="0">
                <a:latin typeface="+mj-lt"/>
              </a:rPr>
            </a:br>
            <a:r>
              <a:rPr lang="de-DE" sz="2000" dirty="0"/>
              <a:t>Bei der Partnersuche für ein Reallabor-/Living Lab-Projekt ist zu beachten</a:t>
            </a:r>
            <a:br>
              <a:rPr lang="de-DE" dirty="0"/>
            </a:br>
            <a:endParaRPr lang="de-DE" dirty="0">
              <a:latin typeface="+mj-lt"/>
            </a:endParaRPr>
          </a:p>
        </p:txBody>
      </p:sp>
      <p:sp>
        <p:nvSpPr>
          <p:cNvPr id="6" name="Abgerundetes Rechteck 5"/>
          <p:cNvSpPr/>
          <p:nvPr/>
        </p:nvSpPr>
        <p:spPr bwMode="auto">
          <a:xfrm>
            <a:off x="285673" y="2192018"/>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8" name="Abgerundetes Rechteck 7"/>
          <p:cNvSpPr/>
          <p:nvPr/>
        </p:nvSpPr>
        <p:spPr bwMode="auto">
          <a:xfrm>
            <a:off x="7019926" y="5516187"/>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9" name="Abgerundetes Rechteck 8"/>
          <p:cNvSpPr/>
          <p:nvPr/>
        </p:nvSpPr>
        <p:spPr bwMode="auto">
          <a:xfrm>
            <a:off x="1814949" y="3030760"/>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0" name="Abgerundetes Rechteck 9"/>
          <p:cNvSpPr/>
          <p:nvPr/>
        </p:nvSpPr>
        <p:spPr bwMode="auto">
          <a:xfrm>
            <a:off x="205337" y="3947394"/>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1" name="Abgerundetes Rechteck 10"/>
          <p:cNvSpPr/>
          <p:nvPr/>
        </p:nvSpPr>
        <p:spPr bwMode="auto">
          <a:xfrm>
            <a:off x="838202" y="5095849"/>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2" name="Abgerundetes Rechteck 11"/>
          <p:cNvSpPr/>
          <p:nvPr/>
        </p:nvSpPr>
        <p:spPr bwMode="auto">
          <a:xfrm>
            <a:off x="3074709" y="5266966"/>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4" name="Abgerundetes Rechteck 13"/>
          <p:cNvSpPr/>
          <p:nvPr/>
        </p:nvSpPr>
        <p:spPr bwMode="auto">
          <a:xfrm>
            <a:off x="3003187" y="3883463"/>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5" name="Abgerundetes Rechteck 14"/>
          <p:cNvSpPr/>
          <p:nvPr/>
        </p:nvSpPr>
        <p:spPr bwMode="auto">
          <a:xfrm>
            <a:off x="10447248" y="4031909"/>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6" name="Abgerundetes Rechteck 15"/>
          <p:cNvSpPr/>
          <p:nvPr/>
        </p:nvSpPr>
        <p:spPr bwMode="auto">
          <a:xfrm>
            <a:off x="8673998" y="4784384"/>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7" name="Abgerundetes Rechteck 16"/>
          <p:cNvSpPr/>
          <p:nvPr/>
        </p:nvSpPr>
        <p:spPr bwMode="auto">
          <a:xfrm>
            <a:off x="7019927" y="3790950"/>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8" name="Abgerundetes Rechteck 17"/>
          <p:cNvSpPr/>
          <p:nvPr/>
        </p:nvSpPr>
        <p:spPr bwMode="auto">
          <a:xfrm>
            <a:off x="9232859" y="3152571"/>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9" name="Abgerundetes Rechteck 18"/>
          <p:cNvSpPr/>
          <p:nvPr/>
        </p:nvSpPr>
        <p:spPr bwMode="auto">
          <a:xfrm>
            <a:off x="10352973" y="1923484"/>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20" name="Abgerundetes Rechteck 19"/>
          <p:cNvSpPr/>
          <p:nvPr/>
        </p:nvSpPr>
        <p:spPr bwMode="auto">
          <a:xfrm>
            <a:off x="7207648" y="2388515"/>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5" name="Textplatzhalter 4"/>
          <p:cNvSpPr>
            <a:spLocks noGrp="1"/>
          </p:cNvSpPr>
          <p:nvPr>
            <p:ph type="body" sz="quarter" idx="12"/>
          </p:nvPr>
        </p:nvSpPr>
        <p:spPr/>
        <p:txBody>
          <a:bodyPr/>
          <a:lstStyle/>
          <a:p>
            <a:r>
              <a:rPr lang="de-DE" dirty="0"/>
              <a:t>Reallabore – virtuelle Impulsveranstaltung, Teil 2</a:t>
            </a:r>
          </a:p>
        </p:txBody>
      </p:sp>
      <p:sp>
        <p:nvSpPr>
          <p:cNvPr id="24" name="Abgerundetes Rechteck 23"/>
          <p:cNvSpPr/>
          <p:nvPr/>
        </p:nvSpPr>
        <p:spPr bwMode="auto">
          <a:xfrm>
            <a:off x="4959766" y="4661955"/>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25" name="Abgerundetes Rechteck 24"/>
          <p:cNvSpPr/>
          <p:nvPr/>
        </p:nvSpPr>
        <p:spPr bwMode="auto">
          <a:xfrm>
            <a:off x="3625943" y="2140205"/>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pic>
        <p:nvPicPr>
          <p:cNvPr id="7" name="Grafik 6"/>
          <p:cNvPicPr>
            <a:picLocks noChangeAspect="1"/>
          </p:cNvPicPr>
          <p:nvPr/>
        </p:nvPicPr>
        <p:blipFill>
          <a:blip r:embed="rId2"/>
          <a:stretch>
            <a:fillRect/>
          </a:stretch>
        </p:blipFill>
        <p:spPr>
          <a:xfrm>
            <a:off x="5117550" y="2715555"/>
            <a:ext cx="1554461" cy="1554520"/>
          </a:xfrm>
          <a:prstGeom prst="rect">
            <a:avLst/>
          </a:prstGeom>
        </p:spPr>
      </p:pic>
      <p:pic>
        <p:nvPicPr>
          <p:cNvPr id="27" name="Grafik 26"/>
          <p:cNvPicPr>
            <a:picLocks noChangeAspect="1"/>
          </p:cNvPicPr>
          <p:nvPr/>
        </p:nvPicPr>
        <p:blipFill>
          <a:blip r:embed="rId3"/>
          <a:stretch>
            <a:fillRect/>
          </a:stretch>
        </p:blipFill>
        <p:spPr>
          <a:xfrm flipH="1">
            <a:off x="4733794" y="3005289"/>
            <a:ext cx="1067243" cy="1067284"/>
          </a:xfrm>
          <a:prstGeom prst="rect">
            <a:avLst/>
          </a:prstGeom>
        </p:spPr>
      </p:pic>
    </p:spTree>
    <p:extLst>
      <p:ext uri="{BB962C8B-B14F-4D97-AF65-F5344CB8AC3E}">
        <p14:creationId xmlns:p14="http://schemas.microsoft.com/office/powerpoint/2010/main" val="146655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0" lvl="0" indent="0">
              <a:buNone/>
            </a:pPr>
            <a:r>
              <a:rPr lang="de-DE" sz="2400" b="1" dirty="0">
                <a:latin typeface="+mj-lt"/>
              </a:rPr>
              <a:t>Was ist zu beachten und wie sollte man vorgehen, wenn Themen/Ideen für Reallabore gesucht werden? </a:t>
            </a:r>
            <a:endParaRPr lang="de-DE" sz="1800" dirty="0">
              <a:latin typeface="+mj-lt"/>
            </a:endParaRPr>
          </a:p>
          <a:p>
            <a:pPr marL="0" lvl="0" indent="0">
              <a:buNone/>
            </a:pPr>
            <a:endParaRPr lang="de-DE" sz="1400" dirty="0"/>
          </a:p>
          <a:p>
            <a:pPr marL="0" indent="0">
              <a:spcAft>
                <a:spcPts val="600"/>
              </a:spcAft>
              <a:buNone/>
            </a:pPr>
            <a:r>
              <a:rPr lang="de-DE" sz="1800" dirty="0"/>
              <a:t>Bitte diskutieren Sie verschiedene Aspekte zur Themenfindung - je nach Gruppenzusammensetzung gerne auch für Ostbayern und TRIO. Es geht nicht um eine konkrete Themenfindung, sondern vielmehr darum, sich mit den Möglichkeiten und Herausforderungen auseinander zu setzen.</a:t>
            </a:r>
            <a:br>
              <a:rPr lang="de-DE" sz="1800" dirty="0"/>
            </a:br>
            <a:br>
              <a:rPr lang="de-DE" sz="700" dirty="0"/>
            </a:br>
            <a:r>
              <a:rPr lang="de-DE" sz="1800" dirty="0"/>
              <a:t>Als Hilfestellung hier die Charakteristika für Reallabore (nach Parodi et al. 2016):</a:t>
            </a:r>
          </a:p>
          <a:p>
            <a:pPr lvl="0"/>
            <a:r>
              <a:rPr lang="de-DE" sz="1600" dirty="0"/>
              <a:t>Forschungsorientierung</a:t>
            </a:r>
          </a:p>
          <a:p>
            <a:pPr lvl="0"/>
            <a:r>
              <a:rPr lang="de-DE" sz="1600" dirty="0" err="1"/>
              <a:t>Transformativität</a:t>
            </a:r>
            <a:r>
              <a:rPr lang="de-DE" sz="1600" dirty="0"/>
              <a:t> (Gestaltung)</a:t>
            </a:r>
          </a:p>
          <a:p>
            <a:pPr lvl="0"/>
            <a:r>
              <a:rPr lang="de-DE" sz="1600" dirty="0"/>
              <a:t>Nachhaltigkeit (Normativität)</a:t>
            </a:r>
          </a:p>
          <a:p>
            <a:pPr lvl="0"/>
            <a:r>
              <a:rPr lang="de-DE" sz="1600" dirty="0"/>
              <a:t>Transdisziplinarität (Partizipation)</a:t>
            </a:r>
          </a:p>
          <a:p>
            <a:pPr lvl="0"/>
            <a:r>
              <a:rPr lang="de-DE" sz="1600" dirty="0"/>
              <a:t>Zivilgesellschaftliche Orientierung</a:t>
            </a:r>
          </a:p>
          <a:p>
            <a:pPr lvl="0"/>
            <a:r>
              <a:rPr lang="de-DE" sz="1600" dirty="0"/>
              <a:t>Modellcharakter (Übertragbarkeit)</a:t>
            </a:r>
          </a:p>
          <a:p>
            <a:pPr lvl="0"/>
            <a:r>
              <a:rPr lang="de-DE" sz="1600" dirty="0"/>
              <a:t>Langfristigkeit</a:t>
            </a:r>
          </a:p>
          <a:p>
            <a:pPr lvl="0"/>
            <a:r>
              <a:rPr lang="de-DE" sz="1600" dirty="0"/>
              <a:t>Laborcharakter</a:t>
            </a:r>
          </a:p>
          <a:p>
            <a:pPr lvl="0"/>
            <a:r>
              <a:rPr lang="de-DE" sz="1600" dirty="0"/>
              <a:t>Bildungseinrichtung</a:t>
            </a:r>
          </a:p>
          <a:p>
            <a:pPr marL="0" indent="0">
              <a:buNone/>
            </a:pPr>
            <a:endParaRPr lang="de-DE" dirty="0"/>
          </a:p>
        </p:txBody>
      </p:sp>
      <p:sp>
        <p:nvSpPr>
          <p:cNvPr id="6" name="Titel 5"/>
          <p:cNvSpPr>
            <a:spLocks noGrp="1"/>
          </p:cNvSpPr>
          <p:nvPr>
            <p:ph type="title"/>
          </p:nvPr>
        </p:nvSpPr>
        <p:spPr/>
        <p:txBody>
          <a:bodyPr/>
          <a:lstStyle/>
          <a:p>
            <a:r>
              <a:rPr lang="de-DE" dirty="0" err="1"/>
              <a:t>Breakout</a:t>
            </a:r>
            <a:r>
              <a:rPr lang="de-DE" dirty="0"/>
              <a:t> Session – Frage 2</a:t>
            </a:r>
          </a:p>
        </p:txBody>
      </p:sp>
      <p:sp>
        <p:nvSpPr>
          <p:cNvPr id="4" name="Textplatzhalter 4"/>
          <p:cNvSpPr>
            <a:spLocks noGrp="1"/>
          </p:cNvSpPr>
          <p:nvPr>
            <p:ph type="body" sz="quarter" idx="12"/>
          </p:nvPr>
        </p:nvSpPr>
        <p:spPr>
          <a:xfrm>
            <a:off x="1738860" y="6457233"/>
            <a:ext cx="4826832" cy="224593"/>
          </a:xfrm>
        </p:spPr>
        <p:txBody>
          <a:bodyPr/>
          <a:lstStyle/>
          <a:p>
            <a:r>
              <a:rPr lang="de-DE" dirty="0"/>
              <a:t>Reallabore – virtuelle Impulsveranstaltung, Teil 2</a:t>
            </a:r>
          </a:p>
        </p:txBody>
      </p:sp>
    </p:spTree>
    <p:extLst>
      <p:ext uri="{BB962C8B-B14F-4D97-AF65-F5344CB8AC3E}">
        <p14:creationId xmlns:p14="http://schemas.microsoft.com/office/powerpoint/2010/main" val="72936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26"/>
          <p:cNvPicPr>
            <a:picLocks noChangeAspect="1"/>
          </p:cNvPicPr>
          <p:nvPr/>
        </p:nvPicPr>
        <p:blipFill>
          <a:blip r:embed="rId2"/>
          <a:stretch>
            <a:fillRect/>
          </a:stretch>
        </p:blipFill>
        <p:spPr>
          <a:xfrm>
            <a:off x="4614457" y="2328731"/>
            <a:ext cx="2580742" cy="2580841"/>
          </a:xfrm>
          <a:prstGeom prst="rect">
            <a:avLst/>
          </a:prstGeom>
        </p:spPr>
      </p:pic>
      <p:sp>
        <p:nvSpPr>
          <p:cNvPr id="2" name="Textplatzhalter 1"/>
          <p:cNvSpPr>
            <a:spLocks noGrp="1"/>
          </p:cNvSpPr>
          <p:nvPr>
            <p:ph type="body" sz="quarter" idx="10"/>
          </p:nvPr>
        </p:nvSpPr>
        <p:spPr>
          <a:xfrm>
            <a:off x="838202" y="1153026"/>
            <a:ext cx="10457033" cy="732389"/>
          </a:xfrm>
        </p:spPr>
        <p:txBody>
          <a:bodyPr/>
          <a:lstStyle/>
          <a:p>
            <a:pPr marL="0" indent="0">
              <a:buNone/>
            </a:pPr>
            <a:r>
              <a:rPr lang="de-DE" sz="1400" i="1" dirty="0"/>
              <a:t>Stichpunktartige Notizen des Gesprächs reichen. Bitte wählen Sie eine Person in der Gruppe aus, die ihren Bildschirm teilt und mitschreibt. Gerne können Sie auch offene Fragen notieren, die Sie anschließend im Plenum noch einbringen möchten. </a:t>
            </a:r>
          </a:p>
          <a:p>
            <a:pPr marL="0" indent="0">
              <a:buNone/>
            </a:pPr>
            <a:r>
              <a:rPr lang="de-DE" sz="1400" i="1" u="sng" dirty="0"/>
              <a:t>Hinweis:</a:t>
            </a:r>
            <a:r>
              <a:rPr lang="de-DE" sz="1400" i="1" dirty="0"/>
              <a:t> Die Gesprächsnotizen dienen der Dokumentation und werden im Anschluss nicht noch einmal detailliert im Plenum vorgestellt.</a:t>
            </a:r>
          </a:p>
        </p:txBody>
      </p:sp>
      <p:sp>
        <p:nvSpPr>
          <p:cNvPr id="3" name="Titel 2"/>
          <p:cNvSpPr>
            <a:spLocks noGrp="1"/>
          </p:cNvSpPr>
          <p:nvPr>
            <p:ph type="title"/>
          </p:nvPr>
        </p:nvSpPr>
        <p:spPr>
          <a:xfrm>
            <a:off x="777817" y="635656"/>
            <a:ext cx="9609046" cy="498764"/>
          </a:xfrm>
        </p:spPr>
        <p:txBody>
          <a:bodyPr/>
          <a:lstStyle/>
          <a:p>
            <a:r>
              <a:rPr lang="de-DE" dirty="0">
                <a:latin typeface="+mj-lt"/>
              </a:rPr>
              <a:t>Ergebnisse und Erkenntnisse zu Frage 2: </a:t>
            </a:r>
            <a:br>
              <a:rPr lang="de-DE" dirty="0">
                <a:latin typeface="+mj-lt"/>
              </a:rPr>
            </a:br>
            <a:r>
              <a:rPr lang="de-DE" sz="2000" dirty="0">
                <a:latin typeface="+mj-lt"/>
              </a:rPr>
              <a:t>Bei der Themensuche für ein Reallabor-/Living Lab-Projekt ist zu beachten</a:t>
            </a:r>
            <a:br>
              <a:rPr lang="de-DE" dirty="0"/>
            </a:br>
            <a:endParaRPr lang="de-DE" dirty="0">
              <a:latin typeface="+mj-lt"/>
            </a:endParaRPr>
          </a:p>
        </p:txBody>
      </p:sp>
      <p:sp>
        <p:nvSpPr>
          <p:cNvPr id="6" name="Abgerundetes Rechteck 5"/>
          <p:cNvSpPr/>
          <p:nvPr/>
        </p:nvSpPr>
        <p:spPr bwMode="auto">
          <a:xfrm>
            <a:off x="285673" y="2192018"/>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8" name="Abgerundetes Rechteck 7"/>
          <p:cNvSpPr/>
          <p:nvPr/>
        </p:nvSpPr>
        <p:spPr bwMode="auto">
          <a:xfrm>
            <a:off x="7019926" y="5516187"/>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9" name="Abgerundetes Rechteck 8"/>
          <p:cNvSpPr/>
          <p:nvPr/>
        </p:nvSpPr>
        <p:spPr bwMode="auto">
          <a:xfrm>
            <a:off x="1814949" y="3030760"/>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0" name="Abgerundetes Rechteck 9"/>
          <p:cNvSpPr/>
          <p:nvPr/>
        </p:nvSpPr>
        <p:spPr bwMode="auto">
          <a:xfrm>
            <a:off x="205337" y="3947394"/>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1" name="Abgerundetes Rechteck 10"/>
          <p:cNvSpPr/>
          <p:nvPr/>
        </p:nvSpPr>
        <p:spPr bwMode="auto">
          <a:xfrm>
            <a:off x="838202" y="5095849"/>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2" name="Abgerundetes Rechteck 11"/>
          <p:cNvSpPr/>
          <p:nvPr/>
        </p:nvSpPr>
        <p:spPr bwMode="auto">
          <a:xfrm>
            <a:off x="3074709" y="5266966"/>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3" name="Abgerundetes Rechteck 12"/>
          <p:cNvSpPr/>
          <p:nvPr/>
        </p:nvSpPr>
        <p:spPr bwMode="auto">
          <a:xfrm>
            <a:off x="2670710" y="4055233"/>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5" name="Abgerundetes Rechteck 14"/>
          <p:cNvSpPr/>
          <p:nvPr/>
        </p:nvSpPr>
        <p:spPr bwMode="auto">
          <a:xfrm>
            <a:off x="10447248" y="4031909"/>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6" name="Abgerundetes Rechteck 15"/>
          <p:cNvSpPr/>
          <p:nvPr/>
        </p:nvSpPr>
        <p:spPr bwMode="auto">
          <a:xfrm>
            <a:off x="8673998" y="4784384"/>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7" name="Abgerundetes Rechteck 16"/>
          <p:cNvSpPr/>
          <p:nvPr/>
        </p:nvSpPr>
        <p:spPr bwMode="auto">
          <a:xfrm>
            <a:off x="7190750" y="3747605"/>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8" name="Abgerundetes Rechteck 17"/>
          <p:cNvSpPr/>
          <p:nvPr/>
        </p:nvSpPr>
        <p:spPr bwMode="auto">
          <a:xfrm>
            <a:off x="9353629" y="2714029"/>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19" name="Abgerundetes Rechteck 18"/>
          <p:cNvSpPr/>
          <p:nvPr/>
        </p:nvSpPr>
        <p:spPr bwMode="auto">
          <a:xfrm>
            <a:off x="4359367" y="3946943"/>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20" name="Abgerundetes Rechteck 19"/>
          <p:cNvSpPr/>
          <p:nvPr/>
        </p:nvSpPr>
        <p:spPr bwMode="auto">
          <a:xfrm>
            <a:off x="7019926" y="2379994"/>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5" name="Textplatzhalter 4"/>
          <p:cNvSpPr>
            <a:spLocks noGrp="1"/>
          </p:cNvSpPr>
          <p:nvPr>
            <p:ph type="body" sz="quarter" idx="12"/>
          </p:nvPr>
        </p:nvSpPr>
        <p:spPr/>
        <p:txBody>
          <a:bodyPr/>
          <a:lstStyle/>
          <a:p>
            <a:r>
              <a:rPr lang="de-DE" dirty="0"/>
              <a:t>Reallabore – virtuelle Impulsveranstaltung, Teil 2</a:t>
            </a:r>
          </a:p>
        </p:txBody>
      </p:sp>
      <p:sp>
        <p:nvSpPr>
          <p:cNvPr id="24" name="Abgerundetes Rechteck 23"/>
          <p:cNvSpPr/>
          <p:nvPr/>
        </p:nvSpPr>
        <p:spPr bwMode="auto">
          <a:xfrm>
            <a:off x="5179209" y="5024066"/>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sp>
        <p:nvSpPr>
          <p:cNvPr id="25" name="Abgerundetes Rechteck 24"/>
          <p:cNvSpPr/>
          <p:nvPr/>
        </p:nvSpPr>
        <p:spPr bwMode="auto">
          <a:xfrm>
            <a:off x="3295333" y="2165484"/>
            <a:ext cx="1533523" cy="752475"/>
          </a:xfrm>
          <a:prstGeom prst="roundRect">
            <a:avLst/>
          </a:prstGeom>
          <a:solidFill>
            <a:schemeClr val="accent1">
              <a:lumMod val="40000"/>
              <a:lumOff val="60000"/>
            </a:schemeClr>
          </a:solidFill>
          <a:ln w="19050" cap="flat" cmpd="sng" algn="ctr">
            <a:solidFill>
              <a:srgbClr val="254A75"/>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de-DE" sz="1400" b="0" i="0" u="none" strike="noStrike" cap="none" normalizeH="0" baseline="0" dirty="0">
              <a:ln>
                <a:noFill/>
              </a:ln>
              <a:effectLst/>
              <a:latin typeface="Segoe Print" panose="02000600000000000000" pitchFamily="2" charset="0"/>
            </a:endParaRPr>
          </a:p>
        </p:txBody>
      </p:sp>
      <p:pic>
        <p:nvPicPr>
          <p:cNvPr id="26" name="Grafik 25"/>
          <p:cNvPicPr>
            <a:picLocks noChangeAspect="1"/>
          </p:cNvPicPr>
          <p:nvPr/>
        </p:nvPicPr>
        <p:blipFill>
          <a:blip r:embed="rId3"/>
          <a:stretch>
            <a:fillRect/>
          </a:stretch>
        </p:blipFill>
        <p:spPr>
          <a:xfrm flipH="1">
            <a:off x="5598811" y="2609545"/>
            <a:ext cx="752113" cy="752142"/>
          </a:xfrm>
          <a:prstGeom prst="rect">
            <a:avLst/>
          </a:prstGeom>
        </p:spPr>
      </p:pic>
      <p:pic>
        <p:nvPicPr>
          <p:cNvPr id="28" name="Grafik 27"/>
          <p:cNvPicPr>
            <a:picLocks noChangeAspect="1"/>
          </p:cNvPicPr>
          <p:nvPr/>
        </p:nvPicPr>
        <p:blipFill>
          <a:blip r:embed="rId4"/>
          <a:stretch>
            <a:fillRect/>
          </a:stretch>
        </p:blipFill>
        <p:spPr>
          <a:xfrm>
            <a:off x="5179209" y="2797085"/>
            <a:ext cx="670742" cy="670768"/>
          </a:xfrm>
          <a:prstGeom prst="rect">
            <a:avLst/>
          </a:prstGeom>
        </p:spPr>
      </p:pic>
    </p:spTree>
    <p:extLst>
      <p:ext uri="{BB962C8B-B14F-4D97-AF65-F5344CB8AC3E}">
        <p14:creationId xmlns:p14="http://schemas.microsoft.com/office/powerpoint/2010/main" val="946126165"/>
      </p:ext>
    </p:extLst>
  </p:cSld>
  <p:clrMapOvr>
    <a:masterClrMapping/>
  </p:clrMapOvr>
</p:sld>
</file>

<file path=ppt/theme/theme1.xml><?xml version="1.0" encoding="utf-8"?>
<a:theme xmlns:a="http://schemas.openxmlformats.org/drawingml/2006/main" name="1_InteLeC">
  <a:themeElements>
    <a:clrScheme name="TRIO Farben">
      <a:dk1>
        <a:srgbClr val="000000"/>
      </a:dk1>
      <a:lt1>
        <a:srgbClr val="FFFFFF"/>
      </a:lt1>
      <a:dk2>
        <a:srgbClr val="575756"/>
      </a:dk2>
      <a:lt2>
        <a:srgbClr val="FFFFFF"/>
      </a:lt2>
      <a:accent1>
        <a:srgbClr val="254A75"/>
      </a:accent1>
      <a:accent2>
        <a:srgbClr val="317DA9"/>
      </a:accent2>
      <a:accent3>
        <a:srgbClr val="2EA4CA"/>
      </a:accent3>
      <a:accent4>
        <a:srgbClr val="DFEDF5"/>
      </a:accent4>
      <a:accent5>
        <a:srgbClr val="575756"/>
      </a:accent5>
      <a:accent6>
        <a:srgbClr val="C42D08"/>
      </a:accent6>
      <a:hlink>
        <a:srgbClr val="317DA9"/>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19050" cap="flat" cmpd="sng" algn="ctr">
          <a:solidFill>
            <a:srgbClr val="FF7F00"/>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rgbClr val="DDDDDD"/>
        </a:solidFill>
        <a:ln w="19050" cap="flat" cmpd="sng" algn="ctr">
          <a:solidFill>
            <a:srgbClr val="FF7F00"/>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000066"/>
            </a:solidFill>
            <a:effectLst/>
            <a:latin typeface="Arial" charset="0"/>
          </a:defRPr>
        </a:defPPr>
      </a:lstStyle>
    </a:lnDef>
  </a:objectDefaults>
  <a:extraClrSchemeLst>
    <a:extraClrScheme>
      <a:clrScheme name="LehrstuhlInformationsmanagement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hrstuhlInformationsmanagemen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hrstuhlInformationsmanagement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hrstuhlInformationsmanagement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hrstuhlInformationsmanagement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hrstuhlInformationsmanagement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hrstuhlInformationsmanagement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hrstuhlInformationsmanagement2 8">
        <a:dk1>
          <a:srgbClr val="4D4D4D"/>
        </a:dk1>
        <a:lt1>
          <a:srgbClr val="FFFFFF"/>
        </a:lt1>
        <a:dk2>
          <a:srgbClr val="000064"/>
        </a:dk2>
        <a:lt2>
          <a:srgbClr val="000000"/>
        </a:lt2>
        <a:accent1>
          <a:srgbClr val="AAB8E6"/>
        </a:accent1>
        <a:accent2>
          <a:srgbClr val="C8001E"/>
        </a:accent2>
        <a:accent3>
          <a:srgbClr val="FFFFFF"/>
        </a:accent3>
        <a:accent4>
          <a:srgbClr val="404040"/>
        </a:accent4>
        <a:accent5>
          <a:srgbClr val="D2D8F0"/>
        </a:accent5>
        <a:accent6>
          <a:srgbClr val="B5001A"/>
        </a:accent6>
        <a:hlink>
          <a:srgbClr val="000066"/>
        </a:hlink>
        <a:folHlink>
          <a:srgbClr val="000064"/>
        </a:folHlink>
      </a:clrScheme>
      <a:clrMap bg1="lt1" tx1="dk1" bg2="lt2" tx2="dk2" accent1="accent1" accent2="accent2" accent3="accent3" accent4="accent4" accent5="accent5" accent6="accent6" hlink="hlink" folHlink="folHlink"/>
    </a:extraClrScheme>
    <a:extraClrScheme>
      <a:clrScheme name="LehrstuhlInformationsmanagement2 9">
        <a:dk1>
          <a:srgbClr val="4D4D4D"/>
        </a:dk1>
        <a:lt1>
          <a:srgbClr val="FFFFFF"/>
        </a:lt1>
        <a:dk2>
          <a:srgbClr val="888D8C"/>
        </a:dk2>
        <a:lt2>
          <a:srgbClr val="000000"/>
        </a:lt2>
        <a:accent1>
          <a:srgbClr val="AAB8E6"/>
        </a:accent1>
        <a:accent2>
          <a:srgbClr val="C8001E"/>
        </a:accent2>
        <a:accent3>
          <a:srgbClr val="FFFFFF"/>
        </a:accent3>
        <a:accent4>
          <a:srgbClr val="404040"/>
        </a:accent4>
        <a:accent5>
          <a:srgbClr val="D2D8F0"/>
        </a:accent5>
        <a:accent6>
          <a:srgbClr val="B5001A"/>
        </a:accent6>
        <a:hlink>
          <a:srgbClr val="000066"/>
        </a:hlink>
        <a:folHlink>
          <a:srgbClr val="000064"/>
        </a:folHlink>
      </a:clrScheme>
      <a:clrMap bg1="lt1" tx1="dk1" bg2="lt2" tx2="dk2" accent1="accent1" accent2="accent2" accent3="accent3" accent4="accent4" accent5="accent5" accent6="accent6" hlink="hlink" folHlink="folHlink"/>
    </a:extraClrScheme>
    <a:extraClrScheme>
      <a:clrScheme name="LehrstuhlInformationsmanagement2 10">
        <a:dk1>
          <a:srgbClr val="4D4D4D"/>
        </a:dk1>
        <a:lt1>
          <a:srgbClr val="FFFFFF"/>
        </a:lt1>
        <a:dk2>
          <a:srgbClr val="888D8C"/>
        </a:dk2>
        <a:lt2>
          <a:srgbClr val="000000"/>
        </a:lt2>
        <a:accent1>
          <a:srgbClr val="FF7F00"/>
        </a:accent1>
        <a:accent2>
          <a:srgbClr val="FF7F00"/>
        </a:accent2>
        <a:accent3>
          <a:srgbClr val="FFFFFF"/>
        </a:accent3>
        <a:accent4>
          <a:srgbClr val="404040"/>
        </a:accent4>
        <a:accent5>
          <a:srgbClr val="FFC0AA"/>
        </a:accent5>
        <a:accent6>
          <a:srgbClr val="E77200"/>
        </a:accent6>
        <a:hlink>
          <a:srgbClr val="4D4D4D"/>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7E744B57-0708-4EE9-B299-36A86310E6B8}" vid="{093A6995-3922-486C-8781-EEA4D4BB3906}"/>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TRIO_Vorlage_16zu9_1909</Template>
  <TotalTime>0</TotalTime>
  <Words>497</Words>
  <Application>Microsoft Office PowerPoint</Application>
  <PresentationFormat>Breitbild</PresentationFormat>
  <Paragraphs>47</Paragraphs>
  <Slides>6</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6</vt:i4>
      </vt:variant>
    </vt:vector>
  </HeadingPairs>
  <TitlesOfParts>
    <vt:vector size="11" baseType="lpstr">
      <vt:lpstr>Arial</vt:lpstr>
      <vt:lpstr>Calibri</vt:lpstr>
      <vt:lpstr>Segoe Print</vt:lpstr>
      <vt:lpstr>1_InteLeC</vt:lpstr>
      <vt:lpstr>Dokument</vt:lpstr>
      <vt:lpstr>Technische Hinweise zu Breakout-Sessions</vt:lpstr>
      <vt:lpstr>Während der Breakout-Sessions:</vt:lpstr>
      <vt:lpstr>Breakout Session – Frage 1</vt:lpstr>
      <vt:lpstr>Ergebnisse und Erkenntnisse zu Frage 1:  Bei der Partnersuche für ein Reallabor-/Living Lab-Projekt ist zu beachten </vt:lpstr>
      <vt:lpstr>Breakout Session – Frage 2</vt:lpstr>
      <vt:lpstr>Ergebnisse und Erkenntnisse zu Frage 2:  Bei der Themensuche für ein Reallabor-/Living Lab-Projekt ist zu beachten </vt:lpstr>
    </vt:vector>
  </TitlesOfParts>
  <Company>Universität Passau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Wilhelm, Maria</dc:creator>
  <cp:lastModifiedBy>Maria Wilhelm</cp:lastModifiedBy>
  <cp:revision>19</cp:revision>
  <dcterms:created xsi:type="dcterms:W3CDTF">2020-05-11T06:30:51Z</dcterms:created>
  <dcterms:modified xsi:type="dcterms:W3CDTF">2020-05-20T07:38:44Z</dcterms:modified>
</cp:coreProperties>
</file>